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70" r:id="rId3"/>
    <p:sldId id="259" r:id="rId4"/>
    <p:sldId id="272" r:id="rId5"/>
    <p:sldId id="281" r:id="rId6"/>
    <p:sldId id="261" r:id="rId7"/>
    <p:sldId id="274" r:id="rId8"/>
    <p:sldId id="262" r:id="rId9"/>
    <p:sldId id="273" r:id="rId10"/>
    <p:sldId id="275" r:id="rId11"/>
    <p:sldId id="280" r:id="rId12"/>
    <p:sldId id="278" r:id="rId13"/>
    <p:sldId id="277" r:id="rId14"/>
    <p:sldId id="279" r:id="rId15"/>
    <p:sldId id="276" r:id="rId16"/>
    <p:sldId id="282" r:id="rId17"/>
    <p:sldId id="26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651A22D-1EBA-4404-B5EB-D03091C02200}">
          <p14:sldIdLst>
            <p14:sldId id="256"/>
            <p14:sldId id="270"/>
            <p14:sldId id="259"/>
            <p14:sldId id="272"/>
            <p14:sldId id="281"/>
            <p14:sldId id="261"/>
            <p14:sldId id="274"/>
            <p14:sldId id="262"/>
            <p14:sldId id="273"/>
            <p14:sldId id="275"/>
            <p14:sldId id="280"/>
            <p14:sldId id="278"/>
            <p14:sldId id="277"/>
            <p14:sldId id="279"/>
            <p14:sldId id="276"/>
            <p14:sldId id="282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86679" autoAdjust="0"/>
  </p:normalViewPr>
  <p:slideViewPr>
    <p:cSldViewPr>
      <p:cViewPr varScale="1">
        <p:scale>
          <a:sx n="63" d="100"/>
          <a:sy n="63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IL</a:t>
            </a:r>
            <a:r>
              <a:rPr lang="it-IT" baseline="0" dirty="0" smtClean="0"/>
              <a:t> PARERE DEGLI ALUNNI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 RIDDLES</c:v>
                </c:pt>
                <c:pt idx="1">
                  <c:v>MIMI</c:v>
                </c:pt>
                <c:pt idx="2">
                  <c:v>BETWEEN HISTORY AND DRAWINGS</c:v>
                </c:pt>
                <c:pt idx="3">
                  <c:v>ACTION</c:v>
                </c:pt>
                <c:pt idx="4">
                  <c:v>TREASURE HUNT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B-4573-8840-FDF9FCD914F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 RIDDLES</c:v>
                </c:pt>
                <c:pt idx="1">
                  <c:v>MIMI</c:v>
                </c:pt>
                <c:pt idx="2">
                  <c:v>BETWEEN HISTORY AND DRAWINGS</c:v>
                </c:pt>
                <c:pt idx="3">
                  <c:v>ACTION</c:v>
                </c:pt>
                <c:pt idx="4">
                  <c:v>TREASURE HUNT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B-4573-8840-FDF9FCD914F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 RIDDLES</c:v>
                </c:pt>
                <c:pt idx="1">
                  <c:v>MIMI</c:v>
                </c:pt>
                <c:pt idx="2">
                  <c:v>BETWEEN HISTORY AND DRAWINGS</c:v>
                </c:pt>
                <c:pt idx="3">
                  <c:v>ACTION</c:v>
                </c:pt>
                <c:pt idx="4">
                  <c:v>TREASURE HUNT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B-4573-8840-FDF9FCD91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844928"/>
        <c:axId val="410845584"/>
      </c:barChart>
      <c:catAx>
        <c:axId val="4108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0845584"/>
        <c:crosses val="autoZero"/>
        <c:auto val="1"/>
        <c:lblAlgn val="ctr"/>
        <c:lblOffset val="100"/>
        <c:noMultiLvlLbl val="0"/>
      </c:catAx>
      <c:valAx>
        <c:axId val="41084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08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B595-E4C7-4D0F-BD76-7E7CA5A841CF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F520-2752-40E3-9697-4D920B814F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38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0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61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8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01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4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52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21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16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1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49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3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18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3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0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50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39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7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BE9BF3-B1AF-4A19-B808-B51A507CBAA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050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2960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ROALD DAHL BOY AND THE GREAT MOUSE CONSPIRACY</a:t>
            </a:r>
            <a:endParaRPr lang="it-IT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517010"/>
            <a:ext cx="9144000" cy="1340990"/>
          </a:xfrm>
        </p:spPr>
        <p:txBody>
          <a:bodyPr>
            <a:noAutofit/>
          </a:bodyPr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Ins</a:t>
            </a:r>
            <a:r>
              <a:rPr lang="it-IT" b="1" dirty="0" smtClean="0">
                <a:solidFill>
                  <a:schemeClr val="tx1"/>
                </a:solidFill>
              </a:rPr>
              <a:t>. Francesca Busi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Rassina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Anno </a:t>
            </a:r>
            <a:r>
              <a:rPr lang="it-IT" b="1" dirty="0">
                <a:solidFill>
                  <a:schemeClr val="tx1"/>
                </a:solidFill>
              </a:rPr>
              <a:t>S</a:t>
            </a:r>
            <a:r>
              <a:rPr lang="it-IT" b="1" dirty="0" smtClean="0">
                <a:solidFill>
                  <a:schemeClr val="tx1"/>
                </a:solidFill>
              </a:rPr>
              <a:t>colastico 2016 - 2017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48" y="1124743"/>
            <a:ext cx="3672408" cy="41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Third </a:t>
            </a:r>
            <a:r>
              <a:rPr lang="it-IT" dirty="0" err="1" smtClean="0"/>
              <a:t>clil</a:t>
            </a:r>
            <a:r>
              <a:rPr lang="it-IT" dirty="0" smtClean="0"/>
              <a:t> </a:t>
            </a:r>
            <a:r>
              <a:rPr lang="it-IT" dirty="0" err="1" smtClean="0"/>
              <a:t>lesson</a:t>
            </a:r>
            <a:r>
              <a:rPr lang="it-IT" dirty="0" smtClean="0"/>
              <a:t>: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 and </a:t>
            </a:r>
            <a:r>
              <a:rPr lang="it-IT" dirty="0" err="1" smtClean="0"/>
              <a:t>drawings</a:t>
            </a:r>
            <a:endParaRPr lang="it-IT" dirty="0"/>
          </a:p>
        </p:txBody>
      </p:sp>
      <p:sp>
        <p:nvSpPr>
          <p:cNvPr id="4" name="Nuvola 3"/>
          <p:cNvSpPr/>
          <p:nvPr/>
        </p:nvSpPr>
        <p:spPr>
          <a:xfrm>
            <a:off x="827584" y="-171400"/>
            <a:ext cx="8136904" cy="466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third phase of CLIL was: between history and </a:t>
            </a:r>
            <a:r>
              <a:rPr lang="en-US" dirty="0" smtClean="0">
                <a:solidFill>
                  <a:schemeClr val="tx1"/>
                </a:solidFill>
              </a:rPr>
              <a:t>drawings.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teacher wanted to compare the school reality of </a:t>
            </a:r>
            <a:r>
              <a:rPr lang="en-US" dirty="0" err="1">
                <a:solidFill>
                  <a:schemeClr val="tx1"/>
                </a:solidFill>
              </a:rPr>
              <a:t>Rolad</a:t>
            </a:r>
            <a:r>
              <a:rPr lang="en-US" dirty="0">
                <a:solidFill>
                  <a:schemeClr val="tx1"/>
                </a:solidFill>
              </a:rPr>
              <a:t> Dahl's age with today's school </a:t>
            </a:r>
            <a:r>
              <a:rPr lang="en-US" dirty="0" smtClean="0">
                <a:solidFill>
                  <a:schemeClr val="tx1"/>
                </a:solidFill>
              </a:rPr>
              <a:t>reality, because the chapter “</a:t>
            </a: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prstClr val="white"/>
                </a:solidFill>
              </a:rPr>
              <a:t>great mouse </a:t>
            </a:r>
            <a:r>
              <a:rPr lang="en-US" dirty="0" smtClean="0">
                <a:solidFill>
                  <a:prstClr val="white"/>
                </a:solidFill>
              </a:rPr>
              <a:t>conspiracy” is principally  placed at school.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She described to students how </a:t>
            </a:r>
            <a:r>
              <a:rPr lang="en-US" dirty="0" smtClean="0">
                <a:solidFill>
                  <a:schemeClr val="tx1"/>
                </a:solidFill>
              </a:rPr>
              <a:t>the children </a:t>
            </a:r>
            <a:r>
              <a:rPr lang="en-US" dirty="0">
                <a:solidFill>
                  <a:schemeClr val="tx1"/>
                </a:solidFill>
              </a:rPr>
              <a:t>were dressing </a:t>
            </a:r>
            <a:r>
              <a:rPr lang="en-US" dirty="0" smtClean="0">
                <a:solidFill>
                  <a:schemeClr val="tx1"/>
                </a:solidFill>
              </a:rPr>
              <a:t>up </a:t>
            </a:r>
            <a:r>
              <a:rPr lang="en-US" dirty="0">
                <a:solidFill>
                  <a:schemeClr val="tx1"/>
                </a:solidFill>
              </a:rPr>
              <a:t>to go to school at that time. The pupils have reproduced what the teacher described and showed and explained to the </a:t>
            </a:r>
            <a:r>
              <a:rPr lang="en-US" dirty="0" smtClean="0">
                <a:solidFill>
                  <a:schemeClr val="tx1"/>
                </a:solidFill>
              </a:rPr>
              <a:t>class their works.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80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680865"/>
            <a:ext cx="6554867" cy="1524000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Third </a:t>
            </a:r>
            <a:r>
              <a:rPr lang="it-IT" dirty="0" err="1">
                <a:solidFill>
                  <a:prstClr val="white"/>
                </a:solidFill>
              </a:rPr>
              <a:t>clil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lesson</a:t>
            </a:r>
            <a:r>
              <a:rPr lang="it-IT" dirty="0">
                <a:solidFill>
                  <a:prstClr val="white"/>
                </a:solidFill>
              </a:rPr>
              <a:t>: </a:t>
            </a:r>
            <a:r>
              <a:rPr lang="it-IT" dirty="0" err="1">
                <a:solidFill>
                  <a:prstClr val="white"/>
                </a:solidFill>
              </a:rPr>
              <a:t>between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history</a:t>
            </a:r>
            <a:r>
              <a:rPr lang="it-IT" dirty="0">
                <a:solidFill>
                  <a:prstClr val="white"/>
                </a:solidFill>
              </a:rPr>
              <a:t> and </a:t>
            </a:r>
            <a:r>
              <a:rPr lang="it-IT" dirty="0" err="1">
                <a:solidFill>
                  <a:prstClr val="white"/>
                </a:solidFill>
              </a:rPr>
              <a:t>drawings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920">
            <a:off x="356607" y="686392"/>
            <a:ext cx="2825353" cy="3767138"/>
          </a:xfrm>
        </p:spPr>
      </p:pic>
      <p:pic>
        <p:nvPicPr>
          <p:cNvPr id="4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2423">
            <a:off x="5473594" y="2971033"/>
            <a:ext cx="3769822" cy="2826327"/>
          </a:xfrm>
        </p:spPr>
      </p:pic>
    </p:spTree>
    <p:extLst>
      <p:ext uri="{BB962C8B-B14F-4D97-AF65-F5344CB8AC3E}">
        <p14:creationId xmlns:p14="http://schemas.microsoft.com/office/powerpoint/2010/main" val="352182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FOURTH CLIL LESSON: ACTION</a:t>
            </a:r>
            <a:endParaRPr lang="it-IT" dirty="0"/>
          </a:p>
        </p:txBody>
      </p:sp>
      <p:sp>
        <p:nvSpPr>
          <p:cNvPr id="4" name="Nuvola 3"/>
          <p:cNvSpPr/>
          <p:nvPr/>
        </p:nvSpPr>
        <p:spPr>
          <a:xfrm>
            <a:off x="1403648" y="332656"/>
            <a:ext cx="6552728" cy="3672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fourth phase of CLIL </a:t>
            </a:r>
            <a:r>
              <a:rPr lang="en-US" dirty="0" smtClean="0">
                <a:solidFill>
                  <a:schemeClr val="tx1"/>
                </a:solidFill>
              </a:rPr>
              <a:t>was: </a:t>
            </a:r>
            <a:r>
              <a:rPr lang="en-US" dirty="0">
                <a:solidFill>
                  <a:schemeClr val="tx1"/>
                </a:solidFill>
              </a:rPr>
              <a:t>action.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teacher and the students  </a:t>
            </a:r>
            <a:r>
              <a:rPr lang="en-US" dirty="0">
                <a:solidFill>
                  <a:schemeClr val="tx1"/>
                </a:solidFill>
              </a:rPr>
              <a:t>have specifically analyzed </a:t>
            </a:r>
            <a:r>
              <a:rPr lang="en-US" dirty="0" smtClean="0">
                <a:solidFill>
                  <a:schemeClr val="tx1"/>
                </a:solidFill>
              </a:rPr>
              <a:t>the chapter: </a:t>
            </a:r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great mouse </a:t>
            </a:r>
            <a:r>
              <a:rPr lang="en-US" dirty="0">
                <a:solidFill>
                  <a:schemeClr val="tx1"/>
                </a:solidFill>
              </a:rPr>
              <a:t>conspiracy”.</a:t>
            </a:r>
          </a:p>
          <a:p>
            <a:r>
              <a:rPr lang="en-US" dirty="0">
                <a:solidFill>
                  <a:schemeClr val="tx1"/>
                </a:solidFill>
              </a:rPr>
              <a:t>The children have done a real recitation on this chapter, with script and dresses.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7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3155331">
            <a:off x="5812589" y="3215898"/>
            <a:ext cx="4101338" cy="1524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FOURTH </a:t>
            </a:r>
            <a:r>
              <a:rPr lang="it-IT" b="1" dirty="0" err="1" smtClean="0"/>
              <a:t>clil</a:t>
            </a:r>
            <a:r>
              <a:rPr lang="it-IT" b="1" dirty="0" smtClean="0"/>
              <a:t> </a:t>
            </a:r>
            <a:r>
              <a:rPr lang="it-IT" b="1" dirty="0" err="1" smtClean="0"/>
              <a:t>lesson</a:t>
            </a:r>
            <a:r>
              <a:rPr lang="it-IT" b="1" dirty="0" smtClean="0"/>
              <a:t>:</a:t>
            </a:r>
            <a:br>
              <a:rPr lang="it-IT" b="1" dirty="0" smtClean="0"/>
            </a:br>
            <a:r>
              <a:rPr lang="it-IT" b="1" dirty="0" smtClean="0"/>
              <a:t> </a:t>
            </a:r>
            <a:r>
              <a:rPr lang="it-IT" b="1" dirty="0" err="1" smtClean="0"/>
              <a:t>action</a:t>
            </a:r>
            <a:endParaRPr lang="it-IT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1279">
            <a:off x="-740239" y="-66262"/>
            <a:ext cx="3949700" cy="2962275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48">
            <a:off x="2580818" y="78178"/>
            <a:ext cx="3759200" cy="2819400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5004048" cy="29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fifth</a:t>
            </a:r>
            <a:r>
              <a:rPr lang="it-IT" dirty="0" smtClean="0"/>
              <a:t> CLIL LESSON: TREASURE HUNT</a:t>
            </a:r>
            <a:endParaRPr lang="it-IT" dirty="0"/>
          </a:p>
        </p:txBody>
      </p:sp>
      <p:sp>
        <p:nvSpPr>
          <p:cNvPr id="4" name="Nuvola 3"/>
          <p:cNvSpPr/>
          <p:nvPr/>
        </p:nvSpPr>
        <p:spPr>
          <a:xfrm>
            <a:off x="1403648" y="692696"/>
            <a:ext cx="6120680" cy="35269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fifth and final phase of CLIL was: treasure hunt.</a:t>
            </a:r>
          </a:p>
          <a:p>
            <a:r>
              <a:rPr lang="en-US" dirty="0">
                <a:solidFill>
                  <a:schemeClr val="tx1"/>
                </a:solidFill>
              </a:rPr>
              <a:t>At the end of the job, the </a:t>
            </a:r>
            <a:r>
              <a:rPr lang="en-US" dirty="0" smtClean="0">
                <a:solidFill>
                  <a:schemeClr val="tx1"/>
                </a:solidFill>
              </a:rPr>
              <a:t>teacher designed </a:t>
            </a:r>
            <a:r>
              <a:rPr lang="en-US" dirty="0">
                <a:solidFill>
                  <a:schemeClr val="tx1"/>
                </a:solidFill>
              </a:rPr>
              <a:t>a treasure hunt, dividing the class into three groups.</a:t>
            </a:r>
          </a:p>
          <a:p>
            <a:r>
              <a:rPr lang="en-US" dirty="0">
                <a:solidFill>
                  <a:schemeClr val="tx1"/>
                </a:solidFill>
              </a:rPr>
              <a:t>Treasure Hunt consisted of games containing all the topics discussed </a:t>
            </a:r>
            <a:r>
              <a:rPr lang="en-US" dirty="0" smtClean="0">
                <a:solidFill>
                  <a:schemeClr val="tx1"/>
                </a:solidFill>
              </a:rPr>
              <a:t>during the phases of the work.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050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FIFth</a:t>
            </a:r>
            <a:r>
              <a:rPr lang="it-IT" dirty="0" smtClean="0"/>
              <a:t> CLIL LESSON: </a:t>
            </a:r>
            <a:r>
              <a:rPr lang="it-IT" dirty="0" err="1" smtClean="0"/>
              <a:t>treasure</a:t>
            </a:r>
            <a:r>
              <a:rPr lang="it-IT" dirty="0" smtClean="0"/>
              <a:t> </a:t>
            </a:r>
            <a:r>
              <a:rPr lang="it-IT" dirty="0" err="1" smtClean="0"/>
              <a:t>hunt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3894">
            <a:off x="905201" y="554689"/>
            <a:ext cx="3768725" cy="2826543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731">
            <a:off x="4600284" y="1352469"/>
            <a:ext cx="3948112" cy="2961084"/>
          </a:xfrm>
        </p:spPr>
      </p:pic>
    </p:spTree>
    <p:extLst>
      <p:ext uri="{BB962C8B-B14F-4D97-AF65-F5344CB8AC3E}">
        <p14:creationId xmlns:p14="http://schemas.microsoft.com/office/powerpoint/2010/main" val="15150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533400" y="476672"/>
            <a:ext cx="6342856" cy="3096344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dirty="0">
                <a:solidFill>
                  <a:schemeClr val="bg1"/>
                </a:solidFill>
              </a:rPr>
              <a:t>Come precedentemente detto, il CLIL mira a sviluppare: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abilità comunicative,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abilità relazionali,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abilità cognitive generali e specifiche.</a:t>
            </a:r>
          </a:p>
          <a:p>
            <a:r>
              <a:rPr lang="it-IT" dirty="0">
                <a:solidFill>
                  <a:schemeClr val="bg1"/>
                </a:solidFill>
              </a:rPr>
              <a:t>La valutazione consiste, pertanto,  in un’osservazione costante degli alunni che progressivamente ampliano il proprio bagaglio conoscitivo e lo applicano in funzione dello sviluppo di queste abilità.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006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-171400"/>
            <a:ext cx="6554867" cy="1524000"/>
          </a:xfrm>
        </p:spPr>
        <p:txBody>
          <a:bodyPr/>
          <a:lstStyle/>
          <a:p>
            <a:r>
              <a:rPr lang="it-IT" dirty="0" smtClean="0"/>
              <a:t>AUTOVALUTAZIONE DEGLI ALUNNI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3667" y="457527"/>
            <a:ext cx="3768725" cy="2826543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3"/>
          <a:stretch/>
        </p:blipFill>
        <p:spPr>
          <a:xfrm rot="799652">
            <a:off x="5571446" y="2376358"/>
            <a:ext cx="3624618" cy="4119343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 b="-1"/>
          <a:stretch/>
        </p:blipFill>
        <p:spPr>
          <a:xfrm rot="20226473">
            <a:off x="1709374" y="1614113"/>
            <a:ext cx="3672408" cy="43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0710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INDICE DI GRADIMENTO DELLE Attività: QUANTO VI è PIACIUTO QUESTO LAVORO?</a:t>
            </a:r>
            <a:endParaRPr lang="it-IT" sz="36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637250"/>
              </p:ext>
            </p:extLst>
          </p:nvPr>
        </p:nvGraphicFramePr>
        <p:xfrm>
          <a:off x="251520" y="533400"/>
          <a:ext cx="864096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Che cosa è il </a:t>
            </a:r>
            <a:r>
              <a:rPr lang="it-IT" sz="3200" dirty="0" err="1" smtClean="0"/>
              <a:t>clil</a:t>
            </a:r>
            <a:r>
              <a:rPr lang="it-IT" sz="3200" dirty="0" smtClean="0"/>
              <a:t> e perché si usa</a:t>
            </a:r>
            <a:endParaRPr lang="it-IT" sz="3200" dirty="0"/>
          </a:p>
        </p:txBody>
      </p:sp>
      <p:sp>
        <p:nvSpPr>
          <p:cNvPr id="3" name="Ovale 2"/>
          <p:cNvSpPr/>
          <p:nvPr/>
        </p:nvSpPr>
        <p:spPr>
          <a:xfrm>
            <a:off x="1043608" y="1700808"/>
            <a:ext cx="7056784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CLIL, Content and Language </a:t>
            </a:r>
            <a:r>
              <a:rPr lang="it-IT" dirty="0" err="1">
                <a:solidFill>
                  <a:schemeClr val="tx1"/>
                </a:solidFill>
              </a:rPr>
              <a:t>Integrated</a:t>
            </a:r>
            <a:r>
              <a:rPr lang="it-IT" dirty="0">
                <a:solidFill>
                  <a:schemeClr val="tx1"/>
                </a:solidFill>
              </a:rPr>
              <a:t> Learning, indica la metodologia didattica che consiste nell’insegnamento in lingua straniera delle discipline ed è centrata sugli apprendimenti. Essa prevede che i percorsi didattici siano inclusivi e attivi.</a:t>
            </a:r>
          </a:p>
          <a:p>
            <a:r>
              <a:rPr lang="it-IT" dirty="0">
                <a:solidFill>
                  <a:schemeClr val="tx1"/>
                </a:solidFill>
              </a:rPr>
              <a:t>Il CLIL mira a sviluppare: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abilità comunicative,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abilità relazionali,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abilità cognitive generali e specifiche.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1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932"/>
            <a:ext cx="9144000" cy="3501008"/>
          </a:xfrm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16821"/>
            <a:ext cx="9144000" cy="2841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La disciplina scelta non è certamente fra le più utilizzate di solito per lavorare in modalità CLIL. Ho voluto lanciare alla mia classe questa sfida </a:t>
            </a:r>
            <a:r>
              <a:rPr lang="it-IT" dirty="0" smtClean="0">
                <a:solidFill>
                  <a:schemeClr val="tx1"/>
                </a:solidFill>
              </a:rPr>
              <a:t>didattica, </a:t>
            </a:r>
            <a:r>
              <a:rPr lang="it-IT" dirty="0" smtClean="0">
                <a:solidFill>
                  <a:schemeClr val="tx1"/>
                </a:solidFill>
              </a:rPr>
              <a:t>che devo dire è stata accolta con grinta e partecipazione. Trattandosi di un argomento piuttosto </a:t>
            </a:r>
            <a:r>
              <a:rPr lang="it-IT" dirty="0" smtClean="0">
                <a:solidFill>
                  <a:schemeClr val="tx1"/>
                </a:solidFill>
              </a:rPr>
              <a:t>complesso (mi sono infatti agganciata al progetto annuale di lettura proposto dall’insegnante di italiano), </a:t>
            </a:r>
            <a:r>
              <a:rPr lang="it-IT" dirty="0" smtClean="0">
                <a:solidFill>
                  <a:schemeClr val="tx1"/>
                </a:solidFill>
              </a:rPr>
              <a:t>ho </a:t>
            </a:r>
            <a:r>
              <a:rPr lang="it-IT" dirty="0" smtClean="0">
                <a:solidFill>
                  <a:schemeClr val="tx1"/>
                </a:solidFill>
              </a:rPr>
              <a:t>preferito lavorare </a:t>
            </a:r>
            <a:r>
              <a:rPr lang="it-IT" dirty="0" smtClean="0">
                <a:solidFill>
                  <a:schemeClr val="tx1"/>
                </a:solidFill>
              </a:rPr>
              <a:t>tramite discussioni di gruppo e giochi.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73018"/>
              </p:ext>
            </p:extLst>
          </p:nvPr>
        </p:nvGraphicFramePr>
        <p:xfrm>
          <a:off x="1" y="188640"/>
          <a:ext cx="914400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827">
                  <a:extLst>
                    <a:ext uri="{9D8B030D-6E8A-4147-A177-3AD203B41FA5}">
                      <a16:colId xmlns:a16="http://schemas.microsoft.com/office/drawing/2014/main" val="3686040954"/>
                    </a:ext>
                  </a:extLst>
                </a:gridCol>
                <a:gridCol w="1792547">
                  <a:extLst>
                    <a:ext uri="{9D8B030D-6E8A-4147-A177-3AD203B41FA5}">
                      <a16:colId xmlns:a16="http://schemas.microsoft.com/office/drawing/2014/main" val="3382612334"/>
                    </a:ext>
                  </a:extLst>
                </a:gridCol>
                <a:gridCol w="1544485">
                  <a:extLst>
                    <a:ext uri="{9D8B030D-6E8A-4147-A177-3AD203B41FA5}">
                      <a16:colId xmlns:a16="http://schemas.microsoft.com/office/drawing/2014/main" val="1508355202"/>
                    </a:ext>
                  </a:extLst>
                </a:gridCol>
                <a:gridCol w="1856460">
                  <a:extLst>
                    <a:ext uri="{9D8B030D-6E8A-4147-A177-3AD203B41FA5}">
                      <a16:colId xmlns:a16="http://schemas.microsoft.com/office/drawing/2014/main" val="145909448"/>
                    </a:ext>
                  </a:extLst>
                </a:gridCol>
                <a:gridCol w="1691682">
                  <a:extLst>
                    <a:ext uri="{9D8B030D-6E8A-4147-A177-3AD203B41FA5}">
                      <a16:colId xmlns:a16="http://schemas.microsoft.com/office/drawing/2014/main" val="424006742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DISCIPLINE COINVOLTA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DESTINATARI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TEMPI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SPAZI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MATERIALI E STRUMENTI UTILIZZATI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0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ITALIANO</a:t>
                      </a:r>
                    </a:p>
                    <a:p>
                      <a:endParaRPr lang="it-IT" sz="1800" b="1" dirty="0" smtClean="0"/>
                    </a:p>
                    <a:p>
                      <a:r>
                        <a:rPr lang="it-IT" sz="1800" b="0" dirty="0" smtClean="0"/>
                        <a:t>INTRECCI INTERDISCIPLINARI:</a:t>
                      </a:r>
                      <a:endParaRPr lang="it-IT" sz="1800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 smtClean="0"/>
                        <a:t>STORIA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 smtClean="0"/>
                        <a:t>ARTE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GLI</a:t>
                      </a:r>
                      <a:r>
                        <a:rPr lang="it-IT" sz="1800" baseline="0" dirty="0" smtClean="0"/>
                        <a:t> ALUNNI DELLA CLASSE V DELLA SCUOLA PRIMARIA DI RASSINA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 LEZIONI DI UN’ORA E MEZZO CIASCUNA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AULA</a:t>
                      </a:r>
                      <a:r>
                        <a:rPr lang="it-IT" sz="1800" baseline="0" dirty="0" smtClean="0"/>
                        <a:t> DI CLASSE E LABORATORIO </a:t>
                      </a:r>
                      <a:r>
                        <a:rPr lang="it-IT" sz="1800" baseline="0" dirty="0" smtClean="0"/>
                        <a:t>TEATRALE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QUADERNI,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PASTELLI,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COLLA,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FORBICI,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NASTRO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ADESIVO,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FOGLI FORMATO A3,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ABITI E MATERIALI DI SCENA,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LIM,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TELECAMERA.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6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" y="-38742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CLIL TOPIC PLANNING</a:t>
            </a:r>
            <a:endParaRPr lang="it-IT" sz="32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930469"/>
              </p:ext>
            </p:extLst>
          </p:nvPr>
        </p:nvGraphicFramePr>
        <p:xfrm>
          <a:off x="-2" y="620688"/>
          <a:ext cx="9144004" cy="6242051"/>
        </p:xfrm>
        <a:graphic>
          <a:graphicData uri="http://schemas.openxmlformats.org/drawingml/2006/table">
            <a:tbl>
              <a:tblPr/>
              <a:tblGrid>
                <a:gridCol w="2699794">
                  <a:extLst>
                    <a:ext uri="{9D8B030D-6E8A-4147-A177-3AD203B41FA5}">
                      <a16:colId xmlns:a16="http://schemas.microsoft.com/office/drawing/2014/main" val="35738512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08623545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39653162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1585958446"/>
                    </a:ext>
                  </a:extLst>
                </a:gridCol>
              </a:tblGrid>
              <a:tr h="185661">
                <a:tc gridSpan="4">
                  <a:txBody>
                    <a:bodyPr/>
                    <a:lstStyle/>
                    <a:p>
                      <a:pPr algn="ctr" rtl="0"/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ROALD DAHL BOY AND THE GREAT MOUSE CONSPIRACY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–A PROJECT FOR THE 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V A 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OF THE PRIMARY SCHOOL OF RASSINA 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51623"/>
                  </a:ext>
                </a:extLst>
              </a:tr>
              <a:tr h="530921">
                <a:tc>
                  <a:txBody>
                    <a:bodyPr/>
                    <a:lstStyle/>
                    <a:p>
                      <a:pPr algn="ctr" rtl="0"/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endParaRPr lang="en-US" sz="1100">
                        <a:effectLst/>
                      </a:endParaRPr>
                    </a:p>
                    <a:p>
                      <a:pPr algn="ctr" rtl="0"/>
                      <a:r>
                        <a:rPr lang="en-US" sz="1100">
                          <a:effectLst/>
                          <a:latin typeface="Times New Roman, serif"/>
                        </a:rPr>
                        <a:t>CONTENT</a:t>
                      </a:r>
                      <a:endParaRPr lang="en-US" sz="110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100" dirty="0">
                        <a:effectLst/>
                      </a:endParaRPr>
                    </a:p>
                    <a:p>
                      <a:pPr algn="ctr" rtl="0"/>
                      <a:r>
                        <a:rPr lang="en-US" sz="1100" dirty="0">
                          <a:effectLst/>
                          <a:latin typeface="Times New Roman, serif"/>
                        </a:rPr>
                        <a:t>COGNITION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100" dirty="0">
                        <a:effectLst/>
                      </a:endParaRPr>
                    </a:p>
                    <a:p>
                      <a:pPr algn="ctr" rtl="0"/>
                      <a:r>
                        <a:rPr lang="en-US" sz="1100" dirty="0">
                          <a:effectLst/>
                          <a:latin typeface="Times New Roman, serif"/>
                        </a:rPr>
                        <a:t>CULTURE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endParaRPr lang="en-US" sz="1100">
                        <a:effectLst/>
                      </a:endParaRPr>
                    </a:p>
                    <a:p>
                      <a:pPr algn="ctr" rtl="0"/>
                      <a:r>
                        <a:rPr lang="en-US" sz="1100">
                          <a:effectLst/>
                          <a:latin typeface="Times New Roman, serif"/>
                        </a:rPr>
                        <a:t>COMMUNICATION</a:t>
                      </a:r>
                      <a:endParaRPr lang="en-US" sz="110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235249"/>
                  </a:ext>
                </a:extLst>
              </a:tr>
              <a:tr h="55207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Times New Roman, serif"/>
                        </a:rPr>
                        <a:t>I will teach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: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what it means to do an analysis of the text in English;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reflection on the characters, in particular the making of some characters in the book "</a:t>
                      </a:r>
                      <a:r>
                        <a:rPr lang="en-US" sz="1100" b="1" u="sng" dirty="0">
                          <a:effectLst/>
                          <a:latin typeface="Times New Roman, serif"/>
                        </a:rPr>
                        <a:t>Roald Dahl Boy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";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reflection on how it was structured the English school in the ‘900, again by examining the context of the 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book;</a:t>
                      </a:r>
                      <a:r>
                        <a:rPr lang="en-US" sz="1100" baseline="0" dirty="0" smtClean="0">
                          <a:effectLst/>
                          <a:latin typeface="Times New Roman, serif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effectLst/>
                          <a:latin typeface="Times New Roman, serif"/>
                        </a:rPr>
                        <a:t>- d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raw, using the imagination, a child attending school in the early ‘900 and tell the product of their work to others;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the interpretation of a particularly funny scene in the book, 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"</a:t>
                      </a:r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The great mouse conspiracy</a:t>
                      </a:r>
                      <a:r>
                        <a:rPr lang="en-US" sz="1100" u="sng" dirty="0" smtClean="0">
                          <a:effectLst/>
                          <a:latin typeface="Times New Roman, serif"/>
                        </a:rPr>
                        <a:t>", 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through role play;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manage a group game, treasure hunt, which encloses all the work on the 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book.</a:t>
                      </a:r>
                      <a:endParaRPr lang="en-US" sz="1100" dirty="0">
                        <a:effectLst/>
                      </a:endParaRP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>
                          <a:effectLst/>
                          <a:latin typeface="Times New Roman, serif"/>
                        </a:rPr>
                        <a:t>Linguistic </a:t>
                      </a:r>
                      <a:r>
                        <a:rPr lang="en-US" sz="1100" b="1" dirty="0">
                          <a:effectLst/>
                          <a:latin typeface="Times New Roman, serif"/>
                        </a:rPr>
                        <a:t>objectives: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keywords for analysis of the book, the main character, secondary character, protagonist, antagonist, start, conduct and end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, serif"/>
                          <a:ea typeface="+mn-ea"/>
                          <a:cs typeface="+mn-cs"/>
                        </a:rPr>
                        <a:t>Learning new words (in particular adjectives)  of the literary language as direct, indirect speech, narrative text, descriptive text.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Keywords for studying the school of the early '900: college, dorm, uniform, rules, principal.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Oral introduction of past 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simple verbs.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effectLst/>
                          <a:latin typeface="Times New Roman, serif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Reflect on the environment in which it takes place a story.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Knowing how to report orally on the characters and the situation they live in.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Knowing how to organize chronologically, logically and narratively, the information regarding a story.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Read and interpret a story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- Recognize the characters, their roles and their characteristics.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Draw the story proposal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- Knowing how to draw a picture and then describe to the others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Knowing how to complete a crossword puzzle on the information learned from the book.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Knowing how to complete the phrases concerning the proposed text</a:t>
                      </a: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effectLst/>
                          <a:latin typeface="Times New Roman, serif"/>
                        </a:rPr>
                        <a:t>- Reflect on the English school of the early '900.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Understand that we are located in another era.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Understand that we are located in another culture.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Understanding the uses and customs of this culture.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Compare it with ours; we investigate how the school of the early’900 in Italy was.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effectLst/>
                          <a:latin typeface="Times New Roman, serif"/>
                        </a:rPr>
                        <a:t>- Discussing in groups peer.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Understand a text and represent it.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Acting the part of a story.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 smtClean="0">
                          <a:effectLst/>
                          <a:latin typeface="Times New Roman, serif"/>
                        </a:rPr>
                        <a:t>- </a:t>
                      </a:r>
                      <a:r>
                        <a:rPr lang="en-US" sz="1100" dirty="0">
                          <a:effectLst/>
                          <a:latin typeface="Times New Roman, serif"/>
                        </a:rPr>
                        <a:t>Produce and describe an image inserted in a well predetermined context.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Use a language that is accessible to the class, consider special needs.</a:t>
                      </a:r>
                      <a:br>
                        <a:rPr lang="en-US" sz="1100" dirty="0">
                          <a:effectLst/>
                          <a:latin typeface="Times New Roman, serif"/>
                        </a:rPr>
                      </a:br>
                      <a:r>
                        <a:rPr lang="en-US" sz="1100" dirty="0">
                          <a:effectLst/>
                          <a:latin typeface="Times New Roman, serif"/>
                        </a:rPr>
                        <a:t>- Improve their language skills.</a:t>
                      </a:r>
                      <a:endParaRPr lang="en-US" sz="1100" dirty="0">
                        <a:effectLst/>
                      </a:endParaRPr>
                    </a:p>
                  </a:txBody>
                  <a:tcPr marL="11380" marR="11380" marT="11380" marB="113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77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12620">
            <a:off x="6526616" y="2171196"/>
            <a:ext cx="2925959" cy="1524000"/>
          </a:xfrm>
        </p:spPr>
        <p:txBody>
          <a:bodyPr/>
          <a:lstStyle/>
          <a:p>
            <a:r>
              <a:rPr lang="it-IT" b="1" dirty="0" smtClean="0"/>
              <a:t>IL PROGETTO </a:t>
            </a:r>
            <a:endParaRPr lang="it-IT" b="1" dirty="0"/>
          </a:p>
        </p:txBody>
      </p:sp>
      <p:sp>
        <p:nvSpPr>
          <p:cNvPr id="4" name="Rettangolo arrotondato 3"/>
          <p:cNvSpPr/>
          <p:nvPr/>
        </p:nvSpPr>
        <p:spPr>
          <a:xfrm>
            <a:off x="1907702" y="94691"/>
            <a:ext cx="5184576" cy="16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progetto si è </a:t>
            </a:r>
            <a:r>
              <a:rPr lang="it-IT" dirty="0" smtClean="0"/>
              <a:t>snodato in cinque </a:t>
            </a:r>
            <a:r>
              <a:rPr lang="it-IT" dirty="0"/>
              <a:t>fasi corrispondenti ognuna a una lezione di un’ora e </a:t>
            </a:r>
            <a:r>
              <a:rPr lang="it-IT" dirty="0" smtClean="0"/>
              <a:t>mezzo. Si è lavorato utilizzando principalmente la lingua inglese come canale comunicativo.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2485775" y="2627933"/>
            <a:ext cx="4028434" cy="1233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Terminato tutto il lavoro gli alunni si sono auto-valutati, riflettendo su cosa hanno saputo fare e cosa ancora devono migliorare.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485773" y="4892349"/>
            <a:ext cx="4028435" cy="1560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Hanno poi valutato le singole attività proposte, dando un loro personale parere su quanto le hanno giudicate stimolanti. </a:t>
            </a:r>
          </a:p>
          <a:p>
            <a:pPr algn="ctr"/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499990" y="1763837"/>
            <a:ext cx="0" cy="864096"/>
          </a:xfrm>
          <a:prstGeom prst="straightConnector1">
            <a:avLst/>
          </a:prstGeom>
          <a:ln w="762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178" y="3924077"/>
            <a:ext cx="481626" cy="11461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3052273"/>
            <a:ext cx="3292125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0"/>
            <a:ext cx="7499176" cy="980728"/>
          </a:xfrm>
        </p:spPr>
        <p:txBody>
          <a:bodyPr/>
          <a:lstStyle/>
          <a:p>
            <a:pPr algn="ctr"/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Clil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riddles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400" dirty="0"/>
              <a:t> </a:t>
            </a:r>
          </a:p>
          <a:p>
            <a:pPr marL="0" indent="0">
              <a:buNone/>
            </a:pPr>
            <a:r>
              <a:rPr lang="it-IT" sz="6400" dirty="0"/>
              <a:t> </a:t>
            </a:r>
          </a:p>
          <a:p>
            <a:pPr marL="0" indent="0">
              <a:buNone/>
            </a:pPr>
            <a:r>
              <a:rPr lang="it-IT" sz="6400" dirty="0"/>
              <a:t> 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5" name="Nuvola 4"/>
          <p:cNvSpPr/>
          <p:nvPr/>
        </p:nvSpPr>
        <p:spPr>
          <a:xfrm>
            <a:off x="971600" y="1844824"/>
            <a:ext cx="6840760" cy="3888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first phase of CLIL was: the riddles.</a:t>
            </a:r>
          </a:p>
          <a:p>
            <a:r>
              <a:rPr lang="en-US" dirty="0"/>
              <a:t>The teacher has built a small vocabulary of specific words in literature by playing with the pupils.</a:t>
            </a:r>
          </a:p>
          <a:p>
            <a:r>
              <a:rPr lang="en-US" dirty="0"/>
              <a:t>She wrote to the black board pieces of words that children have completed saying the missing letters of the alphabet.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0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135876"/>
            <a:ext cx="6554867" cy="1524000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Clil</a:t>
            </a:r>
            <a:r>
              <a:rPr lang="it-I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it-I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riddles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6318994" cy="4968552"/>
          </a:xfrm>
        </p:spPr>
      </p:pic>
    </p:spTree>
    <p:extLst>
      <p:ext uri="{BB962C8B-B14F-4D97-AF65-F5344CB8AC3E}">
        <p14:creationId xmlns:p14="http://schemas.microsoft.com/office/powerpoint/2010/main" val="356348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clil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mimi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72008"/>
          </a:xfrm>
        </p:spPr>
        <p:txBody>
          <a:bodyPr>
            <a:noAutofit/>
          </a:bodyPr>
          <a:lstStyle/>
          <a:p>
            <a:r>
              <a:rPr lang="it-IT" sz="1200" dirty="0" smtClean="0"/>
              <a:t>.</a:t>
            </a:r>
            <a:endParaRPr lang="it-IT" sz="1200" dirty="0"/>
          </a:p>
        </p:txBody>
      </p:sp>
      <p:sp>
        <p:nvSpPr>
          <p:cNvPr id="5" name="Nuvola 4"/>
          <p:cNvSpPr/>
          <p:nvPr/>
        </p:nvSpPr>
        <p:spPr>
          <a:xfrm>
            <a:off x="179512" y="1383452"/>
            <a:ext cx="8964488" cy="41764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second phase of CLIL was: </a:t>
            </a:r>
            <a:r>
              <a:rPr lang="en-US" dirty="0" err="1" smtClean="0"/>
              <a:t>mimi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teacher wanted to enter more specifically in the book "Roald Dahl Boy".</a:t>
            </a:r>
          </a:p>
          <a:p>
            <a:r>
              <a:rPr lang="en-US" dirty="0"/>
              <a:t>Children, in Italian, already know the characters. So she mimed the characters one by one </a:t>
            </a:r>
            <a:r>
              <a:rPr lang="en-US" dirty="0" smtClean="0"/>
              <a:t>(especially </a:t>
            </a:r>
            <a:r>
              <a:rPr lang="en-US" dirty="0"/>
              <a:t>the characters of the chapter </a:t>
            </a:r>
            <a:r>
              <a:rPr lang="en-US" dirty="0" smtClean="0"/>
              <a:t>“The </a:t>
            </a:r>
            <a:r>
              <a:rPr lang="en-US" dirty="0"/>
              <a:t>great </a:t>
            </a:r>
            <a:r>
              <a:rPr lang="en-US" dirty="0" smtClean="0"/>
              <a:t>mouse conspiracy”) and the </a:t>
            </a:r>
            <a:r>
              <a:rPr lang="en-US" dirty="0"/>
              <a:t>children, with the help of her, described them by extolling the main adjectives that concern them. So they built an ID card of them on the notebook.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 CLIL LESSON: mimi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36">
            <a:off x="4751633" y="999836"/>
            <a:ext cx="3769822" cy="2826327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2577">
            <a:off x="623888" y="1004491"/>
            <a:ext cx="3768725" cy="2826543"/>
          </a:xfrm>
        </p:spPr>
      </p:pic>
    </p:spTree>
    <p:extLst>
      <p:ext uri="{BB962C8B-B14F-4D97-AF65-F5344CB8AC3E}">
        <p14:creationId xmlns:p14="http://schemas.microsoft.com/office/powerpoint/2010/main" val="429315371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659</TotalTime>
  <Words>775</Words>
  <Application>Microsoft Office PowerPoint</Application>
  <PresentationFormat>Presentazione su schermo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Roman, serif</vt:lpstr>
      <vt:lpstr>Wingdings 3</vt:lpstr>
      <vt:lpstr>Sezione</vt:lpstr>
      <vt:lpstr>ROALD DAHL BOY AND THE GREAT MOUSE CONSPIRACY</vt:lpstr>
      <vt:lpstr>Che cosa è il clil e perché si usa</vt:lpstr>
      <vt:lpstr>    </vt:lpstr>
      <vt:lpstr>CLIL TOPIC PLANNING</vt:lpstr>
      <vt:lpstr>IL PROGETTO </vt:lpstr>
      <vt:lpstr>First Clil lesson: riddles</vt:lpstr>
      <vt:lpstr>First Clil lesson: riddles</vt:lpstr>
      <vt:lpstr> Second clil lesson: mimi</vt:lpstr>
      <vt:lpstr>SECOND CLIL LESSON: mimi</vt:lpstr>
      <vt:lpstr>Third clil lesson: between history and drawings</vt:lpstr>
      <vt:lpstr>Third clil lesson: between history and drawings</vt:lpstr>
      <vt:lpstr>FOURTH CLIL LESSON: ACTION</vt:lpstr>
      <vt:lpstr>FOURTH clil lesson:  action</vt:lpstr>
      <vt:lpstr>fifth CLIL LESSON: TREASURE HUNT</vt:lpstr>
      <vt:lpstr>FIFth CLIL LESSON: treasure hunt</vt:lpstr>
      <vt:lpstr>VALUTAZIONE</vt:lpstr>
      <vt:lpstr>AUTOVALUTAZIONE DEGLI ALUNNI</vt:lpstr>
      <vt:lpstr>INDICE DI GRADIMENTO DELLE Attività: QUANTO VI è PIACIUTO QUESTO LAVORO?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mikela</dc:creator>
  <cp:lastModifiedBy>Francesca Stepich</cp:lastModifiedBy>
  <cp:revision>61</cp:revision>
  <dcterms:created xsi:type="dcterms:W3CDTF">2016-06-06T06:32:32Z</dcterms:created>
  <dcterms:modified xsi:type="dcterms:W3CDTF">2017-06-28T10:30:48Z</dcterms:modified>
</cp:coreProperties>
</file>